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
  </p:notesMasterIdLst>
  <p:handoutMasterIdLst>
    <p:handoutMasterId r:id="rId49"/>
  </p:handoutMasterIdLst>
  <p:sldIdLst>
    <p:sldId id="327" r:id="rId3"/>
    <p:sldId id="376" r:id="rId4"/>
    <p:sldId id="377" r:id="rId5"/>
    <p:sldId id="298" r:id="rId6"/>
    <p:sldId id="389" r:id="rId7"/>
    <p:sldId id="390" r:id="rId9"/>
    <p:sldId id="391" r:id="rId10"/>
    <p:sldId id="392" r:id="rId11"/>
    <p:sldId id="393" r:id="rId12"/>
    <p:sldId id="395" r:id="rId13"/>
    <p:sldId id="394" r:id="rId14"/>
    <p:sldId id="396" r:id="rId15"/>
    <p:sldId id="397" r:id="rId16"/>
    <p:sldId id="398" r:id="rId17"/>
    <p:sldId id="399" r:id="rId18"/>
    <p:sldId id="284" r:id="rId19"/>
    <p:sldId id="400" r:id="rId20"/>
    <p:sldId id="401" r:id="rId21"/>
    <p:sldId id="402" r:id="rId22"/>
    <p:sldId id="403" r:id="rId23"/>
    <p:sldId id="404" r:id="rId24"/>
    <p:sldId id="405" r:id="rId25"/>
    <p:sldId id="406" r:id="rId26"/>
    <p:sldId id="407" r:id="rId27"/>
    <p:sldId id="408" r:id="rId28"/>
    <p:sldId id="409" r:id="rId29"/>
    <p:sldId id="410" r:id="rId30"/>
    <p:sldId id="411" r:id="rId31"/>
    <p:sldId id="412" r:id="rId32"/>
    <p:sldId id="413" r:id="rId33"/>
    <p:sldId id="414" r:id="rId34"/>
    <p:sldId id="415" r:id="rId35"/>
    <p:sldId id="294" r:id="rId36"/>
    <p:sldId id="416" r:id="rId37"/>
    <p:sldId id="417" r:id="rId38"/>
    <p:sldId id="418" r:id="rId39"/>
    <p:sldId id="321" r:id="rId40"/>
    <p:sldId id="419" r:id="rId41"/>
    <p:sldId id="420" r:id="rId42"/>
    <p:sldId id="421" r:id="rId43"/>
    <p:sldId id="288" r:id="rId44"/>
    <p:sldId id="422" r:id="rId45"/>
    <p:sldId id="423" r:id="rId46"/>
    <p:sldId id="42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9CC"/>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86"/>
        <p:guide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handoutMaster" Target="handoutMasters/handoutMaster1.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365" y="4568825"/>
            <a:ext cx="3029585"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Victoria Rose</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December 27,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466725" y="1397000"/>
            <a:ext cx="10361295" cy="476123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loaded the SpaceX dataset into a PostgreSQL database without leaving the </a:t>
            </a:r>
            <a:r>
              <a:rPr lang="en-US" sz="2200" dirty="0" err="1">
                <a:solidFill>
                  <a:schemeClr val="accent3">
                    <a:lumMod val="25000"/>
                  </a:schemeClr>
                </a:solidFill>
                <a:latin typeface="Arial" panose="020B0604020202020204" pitchFamily="34" charset="0"/>
                <a:cs typeface="Arial" panose="020B0604020202020204" pitchFamily="34" charset="0"/>
              </a:rPr>
              <a:t>jupyter</a:t>
            </a:r>
            <a:r>
              <a:rPr lang="en-US" sz="2200" dirty="0">
                <a:solidFill>
                  <a:schemeClr val="accent3">
                    <a:lumMod val="25000"/>
                  </a:schemeClr>
                </a:solidFill>
                <a:latin typeface="Arial" panose="020B0604020202020204" pitchFamily="34" charset="0"/>
                <a:cs typeface="Arial" panose="020B0604020202020204" pitchFamily="34" charset="0"/>
              </a:rPr>
              <a:t> notebook.</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applied EDA with SQL to get insight from the data. We wrote queries to find out for instance:</a:t>
            </a:r>
            <a:endParaRPr lang="en-US" sz="22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names of unique launch sites in the space mission.</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total payload mass carried by boosters launched by NASA (CRS)</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average payload mass carried by booster version F9 v1.1</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total number of successful and failure mission outcomes</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failed landing outcomes in drone ship, their booster version and launch site names.</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the notebook is </a:t>
            </a:r>
            <a:r>
              <a:rPr lang="en-US" sz="2200" dirty="0">
                <a:solidFill>
                  <a:srgbClr val="1C7DDB"/>
                </a:solidFill>
                <a:latin typeface="Arial" panose="020B0604020202020204" pitchFamily="34" charset="0"/>
                <a:cs typeface="Arial" panose="020B0604020202020204" pitchFamily="34" charset="0"/>
              </a:rPr>
              <a:t>https://github.com/Victoria-D-Rose/Coursera-IBM_Data_Science_Professional_Certification/10.Applied_Data_Science_Capstone/Week 2 EDA/EDA with Visualization.ipynb</a:t>
            </a:r>
            <a:endParaRPr lang="en-US" sz="2200" dirty="0">
              <a:solidFill>
                <a:srgbClr val="1C7DDB"/>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10454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196965" y="35531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the notebook is </a:t>
            </a:r>
            <a:r>
              <a:rPr lang="en-US" sz="2200" dirty="0">
                <a:solidFill>
                  <a:srgbClr val="1C7DDB"/>
                </a:solidFill>
                <a:latin typeface="Arial" panose="020B0604020202020204" pitchFamily="34" charset="0"/>
                <a:cs typeface="Arial" panose="020B0604020202020204" pitchFamily="34" charset="0"/>
              </a:rPr>
              <a:t>https://github.com/Victoria-D-Rose/Coursera-IBM_Data_Science_Professional_Certification/10.Applied_Data_Science_Capstone/Week 2 EDA/EDA with SQL.ipynb</a:t>
            </a:r>
            <a:endParaRPr lang="en-US" sz="2200" dirty="0">
              <a:solidFill>
                <a:srgbClr val="1C7DDB"/>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1"/>
          <a:stretch>
            <a:fillRect/>
          </a:stretch>
        </p:blipFill>
        <p:spPr>
          <a:xfrm>
            <a:off x="756676" y="4000029"/>
            <a:ext cx="5000794" cy="2757382"/>
          </a:xfrm>
          <a:prstGeom prst="rect">
            <a:avLst/>
          </a:prstGeom>
        </p:spPr>
      </p:pic>
      <p:pic>
        <p:nvPicPr>
          <p:cNvPr id="9" name="Picture 8"/>
          <p:cNvPicPr>
            <a:picLocks noChangeAspect="1"/>
          </p:cNvPicPr>
          <p:nvPr/>
        </p:nvPicPr>
        <p:blipFill>
          <a:blip r:embed="rId2"/>
          <a:stretch>
            <a:fillRect/>
          </a:stretch>
        </p:blipFill>
        <p:spPr>
          <a:xfrm>
            <a:off x="6096000" y="107787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fontScale="70000"/>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assigned the feature launch outcomes (failure or success) to class 0 and 1.i.e., 0 for failure, and 1 for success.</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Using the color-labeled marker clusters, we identified which launch sites have relatively high success rate. </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calculated the distances between a launch site to its proximities. We answered some question for instance:</a:t>
            </a:r>
            <a:endParaRPr lang="en-US" sz="22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bg2">
                    <a:lumMod val="50000"/>
                  </a:schemeClr>
                </a:solidFill>
                <a:latin typeface="Arial" panose="020B0604020202020204" pitchFamily="34" charset="0"/>
                <a:cs typeface="Arial" panose="020B0604020202020204" pitchFamily="34" charset="0"/>
              </a:rPr>
              <a:t>Are launch sites near railways, highways and coastlines.</a:t>
            </a:r>
            <a:endParaRPr lang="en-US" sz="18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bg2">
                    <a:lumMod val="50000"/>
                  </a:schemeClr>
                </a:solidFill>
                <a:latin typeface="Arial" panose="020B0604020202020204" pitchFamily="34" charset="0"/>
                <a:cs typeface="Arial" panose="020B0604020202020204" pitchFamily="34" charset="0"/>
              </a:rPr>
              <a:t>Do launch sites keep certain distance away from cities.</a:t>
            </a:r>
            <a:endParaRPr lang="en-US" sz="1800" dirty="0">
              <a:solidFill>
                <a:schemeClr val="bg2">
                  <a:lumMod val="50000"/>
                </a:schemeClr>
              </a:solidFill>
              <a:latin typeface="Arial" panose="020B0604020202020204" pitchFamily="34" charset="0"/>
              <a:cs typeface="Arial" panose="020B0604020202020204" pitchFamily="34" charset="0"/>
            </a:endParaRPr>
          </a:p>
          <a:p>
            <a:r>
              <a:rPr lang="en-US" dirty="0">
                <a:solidFill>
                  <a:schemeClr val="accent3">
                    <a:lumMod val="25000"/>
                  </a:schemeClr>
                </a:solidFill>
                <a:latin typeface="Arial" panose="020B0604020202020204" pitchFamily="34" charset="0"/>
                <a:cs typeface="Arial" panose="020B0604020202020204" pitchFamily="34" charset="0"/>
                <a:sym typeface="+mn-ea"/>
              </a:rPr>
              <a:t>The link to the notebook is </a:t>
            </a:r>
            <a:r>
              <a:rPr lang="en-US" dirty="0">
                <a:solidFill>
                  <a:srgbClr val="1C7DDB"/>
                </a:solidFill>
                <a:latin typeface="Arial" panose="020B0604020202020204" pitchFamily="34" charset="0"/>
                <a:cs typeface="Arial" panose="020B0604020202020204" pitchFamily="34" charset="0"/>
                <a:sym typeface="+mn-ea"/>
              </a:rPr>
              <a:t>https://github.com/</a:t>
            </a:r>
            <a:r>
              <a:rPr lang="en-US" dirty="0">
                <a:solidFill>
                  <a:srgbClr val="1C7DDB"/>
                </a:solidFill>
                <a:latin typeface="Arial" panose="020B0604020202020204" pitchFamily="34" charset="0"/>
                <a:cs typeface="Arial" panose="020B0604020202020204" pitchFamily="34" charset="0"/>
              </a:rPr>
              <a:t>Victoria-D-Rose/Coursera-IBM_Data_Science_Professional_Certification/10.Applied_Data_Science_Capstone/Week 3 Interactive Visual Analytics and Dashboard/Interactive Visual Analytics with Folium.ipynb</a:t>
            </a:r>
            <a:endParaRPr lang="en-US" dirty="0">
              <a:solidFill>
                <a:srgbClr val="1C7DDB"/>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fontScale="90000"/>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built an interactive dashboard with Plotly dash</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plotted pie charts showing the total launches by a certain sites</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the notebook is </a:t>
            </a:r>
            <a:r>
              <a:rPr lang="en-US" sz="2200" dirty="0">
                <a:solidFill>
                  <a:srgbClr val="1C7DDB"/>
                </a:solidFill>
                <a:latin typeface="Arial" panose="020B0604020202020204" pitchFamily="34" charset="0"/>
                <a:cs typeface="Arial" panose="020B0604020202020204" pitchFamily="34" charset="0"/>
              </a:rPr>
              <a:t>https://github.com/Victoria-D-Rose/Coursera-IBM_Data_Science_Professional_Certification/10.Applied_Data_Science_Capstone/Week 3 Interactive Visual Analytics and Dashboard/spacex_dash_app.py</a:t>
            </a:r>
            <a:endParaRPr lang="en-US" sz="2200" dirty="0">
              <a:solidFill>
                <a:srgbClr val="1C7DDB"/>
              </a:solidFill>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lnSpcReduction="20000"/>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loaded the data using </a:t>
            </a:r>
            <a:r>
              <a:rPr lang="en-US" sz="2200" dirty="0" err="1">
                <a:solidFill>
                  <a:schemeClr val="accent3">
                    <a:lumMod val="25000"/>
                  </a:schemeClr>
                </a:solidFill>
                <a:latin typeface="Arial" panose="020B0604020202020204" pitchFamily="34" charset="0"/>
                <a:cs typeface="Arial" panose="020B0604020202020204" pitchFamily="34" charset="0"/>
              </a:rPr>
              <a:t>numpy</a:t>
            </a:r>
            <a:r>
              <a:rPr lang="en-US" sz="2200" dirty="0">
                <a:solidFill>
                  <a:schemeClr val="accent3">
                    <a:lumMod val="25000"/>
                  </a:schemeClr>
                </a:solidFill>
                <a:latin typeface="Arial" panose="020B0604020202020204" pitchFamily="34" charset="0"/>
                <a:cs typeface="Arial" panose="020B0604020202020204" pitchFamily="34" charset="0"/>
              </a:rPr>
              <a:t> and pandas, transformed the data, split our data into training and testing.</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built different machine learning models and tune different hyperparameters using </a:t>
            </a:r>
            <a:r>
              <a:rPr lang="en-US" sz="2200" dirty="0" err="1">
                <a:solidFill>
                  <a:schemeClr val="accent3">
                    <a:lumMod val="25000"/>
                  </a:schemeClr>
                </a:solidFill>
                <a:latin typeface="Arial" panose="020B0604020202020204" pitchFamily="34" charset="0"/>
                <a:cs typeface="Arial" panose="020B0604020202020204" pitchFamily="34" charset="0"/>
              </a:rPr>
              <a:t>GridSearchCV</a:t>
            </a:r>
            <a:r>
              <a:rPr lang="en-US" sz="2200" dirty="0">
                <a:solidFill>
                  <a:schemeClr val="accent3">
                    <a:lumMod val="25000"/>
                  </a:schemeClr>
                </a:solidFill>
                <a:latin typeface="Arial" panose="020B0604020202020204" pitchFamily="34" charset="0"/>
                <a:cs typeface="Arial" panose="020B0604020202020204" pitchFamily="34" charset="0"/>
              </a:rPr>
              <a:t>.</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used accuracy as the metric for our model, improved the model using feature engineering and algorithm tuning.</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found the best performing classification model.</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the notebook is </a:t>
            </a:r>
            <a:r>
              <a:rPr lang="en-US" sz="2200" dirty="0">
                <a:solidFill>
                  <a:srgbClr val="1C7DDB"/>
                </a:solidFill>
                <a:latin typeface="Arial" panose="020B0604020202020204" pitchFamily="34" charset="0"/>
                <a:cs typeface="Arial" panose="020B0604020202020204" pitchFamily="34" charset="0"/>
              </a:rPr>
              <a:t>https://github.com/Victoria-D-Rose/Coursera-IBM_Data_Science_Professional_Certification/10.Applied_Data_Science_Capstone/Week 4 Predictive Analysis (Classification)/Machine Learning Prediction.ipynb</a:t>
            </a:r>
            <a:endParaRPr lang="en-US" sz="2200" dirty="0">
              <a:solidFill>
                <a:srgbClr val="1C7DDB"/>
              </a:solidFill>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Exploratory data analysis results</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Interactive analytics demo in screenshots</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Predictive analysis results</a:t>
            </a:r>
            <a:endParaRPr lang="en-US" sz="2200" dirty="0">
              <a:solidFill>
                <a:schemeClr val="accent3">
                  <a:lumMod val="25000"/>
                </a:schemeClr>
              </a:solidFill>
              <a:latin typeface="Arial" panose="020B0604020202020204" pitchFamily="34" charset="0"/>
              <a:cs typeface="Arial" panose="020B0604020202020204" pitchFamily="34" charset="0"/>
            </a:endParaRPr>
          </a:p>
          <a:p>
            <a:pPr lvl="1"/>
            <a:endParaRPr lang="en-US" sz="1800" dirty="0">
              <a:latin typeface="Arial" panose="020B0604020202020204" pitchFamily="34" charset="0"/>
              <a:cs typeface="Arial" panose="020B0604020202020204" pitchFamily="34" charset="0"/>
            </a:endParaRPr>
          </a:p>
          <a:p>
            <a:pPr marL="457200" lvl="1" indent="0">
              <a:buNone/>
            </a:pPr>
            <a:endParaRPr lang="en-US" sz="1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205802" y="2954215"/>
            <a:ext cx="9676563" cy="250442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marL="0" indent="0">
              <a:spcBef>
                <a:spcPts val="1400"/>
              </a:spcBef>
              <a:buNone/>
            </a:pPr>
            <a:r>
              <a:rPr lang="en-US" sz="2200" dirty="0">
                <a:latin typeface="Arial" panose="020B0604020202020204" pitchFamily="34" charset="0"/>
                <a:cs typeface="Arial" panose="020B0604020202020204" pitchFamily="34" charset="0"/>
              </a:rPr>
              <a:t>From the plot, we can see that ES-L1, GEO, HEO, SSO, VLEO had the most success rate.</a:t>
            </a:r>
            <a:endParaRPr lang="en-US" sz="2200" dirty="0">
              <a:latin typeface="Arial" panose="020B0604020202020204" pitchFamily="34" charset="0"/>
              <a:cs typeface="Arial" panose="020B0604020202020204" pitchFamily="34" charset="0"/>
            </a:endParaRPr>
          </a:p>
          <a:p>
            <a:pPr>
              <a:spcBef>
                <a:spcPts val="1400"/>
              </a:spcBef>
            </a:pPr>
            <a:endParaRPr lang="en-US" sz="2000" dirty="0">
              <a:latin typeface="Arial" panose="020B0604020202020204" pitchFamily="34" charset="0"/>
              <a:cs typeface="Arial" panose="020B0604020202020204" pitchFamily="34" charset="0"/>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Summary of methodologies</a:t>
            </a:r>
            <a:endParaRPr lang="en-US" sz="22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cs typeface="Arial" panose="020B0604020202020204" pitchFamily="34" charset="0"/>
              </a:rPr>
              <a:t>Data Collection through API</a:t>
            </a:r>
            <a:endParaRPr lang="en-US" sz="18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cs typeface="Arial" panose="020B0604020202020204" pitchFamily="34" charset="0"/>
              </a:rPr>
              <a:t>Data Collection with Web Scraping</a:t>
            </a:r>
            <a:endParaRPr lang="en-US" sz="18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cs typeface="Arial" panose="020B0604020202020204" pitchFamily="34" charset="0"/>
              </a:rPr>
              <a:t>Data Wrangling</a:t>
            </a:r>
            <a:endParaRPr lang="en-US" sz="18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cs typeface="Arial" panose="020B0604020202020204" pitchFamily="34" charset="0"/>
              </a:rPr>
              <a:t>Exploratory Data Analysis with SQL</a:t>
            </a:r>
            <a:endParaRPr lang="en-US" sz="18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cs typeface="Arial" panose="020B0604020202020204" pitchFamily="34" charset="0"/>
              </a:rPr>
              <a:t>Exploratory Data Analysis with Data Visualization</a:t>
            </a:r>
            <a:endParaRPr lang="en-US" sz="18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cs typeface="Arial" panose="020B0604020202020204" pitchFamily="34" charset="0"/>
              </a:rPr>
              <a:t>Interactive Visual Analytics with Folium</a:t>
            </a:r>
            <a:endParaRPr lang="en-US" sz="18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cs typeface="Arial" panose="020B0604020202020204" pitchFamily="34" charset="0"/>
              </a:rPr>
              <a:t>Machine Learning Prediction</a:t>
            </a:r>
            <a:endParaRPr lang="en-US" sz="18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rial" panose="020B0604020202020204" pitchFamily="34" charset="0"/>
                <a:cs typeface="Arial" panose="020B0604020202020204" pitchFamily="34" charset="0"/>
              </a:rPr>
              <a:t>Summary of all results</a:t>
            </a:r>
            <a:endParaRPr lang="en-US" sz="18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cs typeface="Arial" panose="020B0604020202020204" pitchFamily="34" charset="0"/>
              </a:rPr>
              <a:t>Exploratory Data Analysis result</a:t>
            </a:r>
            <a:endParaRPr lang="en-US" sz="18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cs typeface="Arial" panose="020B0604020202020204" pitchFamily="34" charset="0"/>
              </a:rPr>
              <a:t>Interactive analytics in screenshots</a:t>
            </a:r>
            <a:endParaRPr lang="en-US" sz="18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cs typeface="Arial" panose="020B0604020202020204" pitchFamily="34" charset="0"/>
              </a:rPr>
              <a:t>Predictive Analytics result</a:t>
            </a:r>
            <a:endParaRPr lang="en-US" sz="18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342767" y="3529484"/>
            <a:ext cx="8263457" cy="21050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We can observe that with heavy payloads, the successful landing are more for PO, LEO and ISS orbits.</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146614" y="3429000"/>
            <a:ext cx="9082607" cy="2095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marL="0" indent="0">
              <a:spcBef>
                <a:spcPts val="1400"/>
              </a:spcBef>
              <a:buNone/>
            </a:pPr>
            <a:r>
              <a:rPr lang="en-US" sz="2200" dirty="0">
                <a:latin typeface="Arial" panose="020B0604020202020204" pitchFamily="34" charset="0"/>
                <a:cs typeface="Arial" panose="020B0604020202020204" pitchFamily="34" charset="0"/>
              </a:rPr>
              <a:t>From the plot, we can observe that success rate since 2013 kept on increasing till 2020.</a:t>
            </a:r>
            <a:endParaRPr lang="en-US" sz="2200" dirty="0">
              <a:latin typeface="Arial" panose="020B0604020202020204" pitchFamily="34" charset="0"/>
              <a:cs typeface="Arial" panose="020B0604020202020204" pitchFamily="34" charset="0"/>
            </a:endParaRPr>
          </a:p>
          <a:p>
            <a:pPr>
              <a:spcBef>
                <a:spcPts val="1400"/>
              </a:spcBef>
            </a:pPr>
            <a:endParaRPr lang="en-US" sz="2000" dirty="0">
              <a:latin typeface="Arial" panose="020B0604020202020204" pitchFamily="34" charset="0"/>
              <a:cs typeface="Arial" panose="020B0604020202020204" pitchFamily="34" charset="0"/>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marL="0" indent="0">
              <a:spcBef>
                <a:spcPts val="1400"/>
              </a:spcBef>
              <a:buNone/>
            </a:pPr>
            <a:r>
              <a:rPr lang="en-US" sz="2200" dirty="0">
                <a:latin typeface="Arial" panose="020B0604020202020204" pitchFamily="34" charset="0"/>
                <a:cs typeface="Arial" panose="020B0604020202020204" pitchFamily="34" charset="0"/>
              </a:rPr>
              <a:t>We used the key word </a:t>
            </a:r>
            <a:r>
              <a:rPr lang="en-US" sz="2200" b="1" dirty="0">
                <a:latin typeface="Arial" panose="020B0604020202020204" pitchFamily="34" charset="0"/>
                <a:cs typeface="Arial" panose="020B0604020202020204" pitchFamily="34" charset="0"/>
              </a:rPr>
              <a:t>DISTINCT</a:t>
            </a:r>
            <a:r>
              <a:rPr lang="en-US" sz="2200" dirty="0">
                <a:latin typeface="Arial" panose="020B0604020202020204" pitchFamily="34" charset="0"/>
                <a:cs typeface="Arial" panose="020B0604020202020204" pitchFamily="34" charset="0"/>
              </a:rPr>
              <a:t> to show only unique launch sites from the SpaceX data.</a:t>
            </a:r>
            <a:endParaRPr lang="en-US" sz="2200" dirty="0">
              <a:latin typeface="Arial" panose="020B0604020202020204" pitchFamily="34" charset="0"/>
              <a:cs typeface="Arial" panose="020B0604020202020204" pitchFamily="34" charset="0"/>
            </a:endParaRPr>
          </a:p>
          <a:p>
            <a:pPr>
              <a:spcBef>
                <a:spcPts val="1400"/>
              </a:spcBef>
            </a:pPr>
            <a:endParaRPr lang="en-US" sz="2000" dirty="0">
              <a:latin typeface="Arial" panose="020B0604020202020204" pitchFamily="34" charset="0"/>
              <a:cs typeface="Arial" panose="020B0604020202020204" pitchFamily="34" charset="0"/>
            </a:endParaRPr>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We used the query above to display 5 records where launch sites begin with `CCA`</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867266" y="1626375"/>
            <a:ext cx="10028374" cy="290714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We calculated the total payload carried by boosters from NASA as 45596 using the query below</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1858945" y="2833181"/>
            <a:ext cx="7415269" cy="294214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marL="0" indent="0">
              <a:spcBef>
                <a:spcPts val="1400"/>
              </a:spcBef>
              <a:buNone/>
            </a:pPr>
            <a:r>
              <a:rPr lang="en-US" sz="2000" dirty="0">
                <a:latin typeface="Arial" panose="020B0604020202020204" pitchFamily="34" charset="0"/>
                <a:cs typeface="Arial" panose="020B0604020202020204" pitchFamily="34" charset="0"/>
              </a:rPr>
              <a:t>We calculated the average payload mass carried by booster version F9 v1.1 as 2928.4</a:t>
            </a:r>
            <a:endParaRPr lang="en-US" sz="2000" dirty="0">
              <a:latin typeface="Arial" panose="020B0604020202020204" pitchFamily="34" charset="0"/>
              <a:cs typeface="Arial" panose="020B0604020202020204" pitchFamily="34" charset="0"/>
            </a:endParaRPr>
          </a:p>
          <a:p>
            <a:pPr>
              <a:spcBef>
                <a:spcPts val="1400"/>
              </a:spcBef>
            </a:pPr>
            <a:endParaRPr lang="en-US" sz="2000" dirty="0">
              <a:latin typeface="Arial" panose="020B0604020202020204" pitchFamily="34" charset="0"/>
              <a:cs typeface="Arial" panose="020B0604020202020204" pitchFamily="34" charset="0"/>
            </a:endParaRPr>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marL="0" indent="0">
              <a:spcBef>
                <a:spcPts val="1400"/>
              </a:spcBef>
              <a:buNone/>
            </a:pPr>
            <a:r>
              <a:rPr lang="en-US" sz="1800" dirty="0">
                <a:latin typeface="Arial" panose="020B0604020202020204" pitchFamily="34" charset="0"/>
                <a:cs typeface="Arial" panose="020B0604020202020204" pitchFamily="34" charset="0"/>
              </a:rPr>
              <a:t>We observed that the dates of the first successful landing outcome on ground pad was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December 2015</a:t>
            </a:r>
            <a:endParaRPr lang="en-US" sz="1800" dirty="0">
              <a:latin typeface="Arial" panose="020B0604020202020204" pitchFamily="34" charset="0"/>
              <a:cs typeface="Arial" panose="020B0604020202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marL="0" indent="0">
              <a:spcBef>
                <a:spcPts val="1400"/>
              </a:spcBef>
              <a:buNone/>
            </a:pPr>
            <a:r>
              <a:rPr lang="en-US" sz="2000" dirty="0">
                <a:latin typeface="Arial" panose="020B0604020202020204" pitchFamily="34" charset="0"/>
                <a:cs typeface="Arial" panose="020B0604020202020204" pitchFamily="34" charset="0"/>
              </a:rPr>
              <a:t>We used the </a:t>
            </a:r>
            <a:r>
              <a:rPr lang="en-US" sz="2000" b="1" dirty="0">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clause to filter for boosters which have successfully landed on drone ship and applied the </a:t>
            </a:r>
            <a:r>
              <a:rPr lang="en-US" sz="2000" b="1" dirty="0">
                <a:latin typeface="Arial" panose="020B0604020202020204" pitchFamily="34" charset="0"/>
                <a:cs typeface="Arial" panose="020B0604020202020204" pitchFamily="34" charset="0"/>
              </a:rPr>
              <a:t>AND</a:t>
            </a:r>
            <a:r>
              <a:rPr lang="en-US" sz="2000" dirty="0">
                <a:latin typeface="Arial" panose="020B0604020202020204" pitchFamily="34" charset="0"/>
                <a:cs typeface="Arial" panose="020B0604020202020204" pitchFamily="34" charset="0"/>
              </a:rPr>
              <a:t> condition to determine successful landing with payload mass greater than 4000 but less than 6000</a:t>
            </a:r>
            <a:endParaRPr lang="en-US" sz="2000" dirty="0">
              <a:latin typeface="Arial" panose="020B0604020202020204" pitchFamily="34" charset="0"/>
              <a:cs typeface="Arial" panose="020B0604020202020204" pitchFamily="34" charset="0"/>
            </a:endParaRPr>
          </a:p>
          <a:p>
            <a:pPr>
              <a:spcBef>
                <a:spcPts val="1400"/>
              </a:spcBef>
            </a:pP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marL="0" indent="0">
              <a:spcBef>
                <a:spcPts val="1400"/>
              </a:spcBef>
              <a:buNone/>
            </a:pPr>
            <a:r>
              <a:rPr lang="en-US" sz="2000" dirty="0">
                <a:latin typeface="Arial" panose="020B0604020202020204" pitchFamily="34" charset="0"/>
                <a:cs typeface="Arial" panose="020B0604020202020204" pitchFamily="34" charset="0"/>
              </a:rPr>
              <a:t>We used wildcard like ‘%’ to filter for </a:t>
            </a:r>
            <a:r>
              <a:rPr lang="en-US" sz="2000" b="1" dirty="0">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MissionOutcome</a:t>
            </a:r>
            <a:r>
              <a:rPr lang="en-US" sz="2000" dirty="0">
                <a:latin typeface="Arial" panose="020B0604020202020204" pitchFamily="34" charset="0"/>
                <a:cs typeface="Arial" panose="020B0604020202020204" pitchFamily="34" charset="0"/>
              </a:rPr>
              <a:t> was a success or a failure. </a:t>
            </a:r>
            <a:endParaRPr lang="en-US" sz="2000" dirty="0">
              <a:latin typeface="Arial" panose="020B0604020202020204" pitchFamily="34" charset="0"/>
              <a:cs typeface="Arial" panose="020B0604020202020204" pitchFamily="34" charset="0"/>
            </a:endParaRPr>
          </a:p>
          <a:p>
            <a:pPr>
              <a:spcBef>
                <a:spcPts val="1400"/>
              </a:spcBef>
            </a:pP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40" y="1530350"/>
            <a:ext cx="9766300" cy="489712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457200" lvl="1" indent="0" algn="just">
              <a:spcBef>
                <a:spcPts val="1400"/>
              </a:spcBef>
              <a:buNone/>
            </a:pPr>
            <a:r>
              <a:rPr lang="en-US" sz="3200" dirty="0">
                <a:solidFill>
                  <a:schemeClr val="accent3">
                    <a:lumMod val="25000"/>
                  </a:schemeClr>
                </a:solidFill>
                <a:latin typeface="Arial" panose="020B0604020202020204" pitchFamily="34" charset="0"/>
                <a:cs typeface="Arial" panose="020B0604020202020204" pitchFamily="34" charset="0"/>
              </a:rPr>
              <a:t> </a:t>
            </a:r>
            <a:endParaRPr lang="en-US" sz="1800" dirty="0">
              <a:solidFill>
                <a:schemeClr val="accent3">
                  <a:lumMod val="25000"/>
                </a:schemeClr>
              </a:solidFill>
              <a:latin typeface="Arial" panose="020B0604020202020204" pitchFamily="34" charset="0"/>
              <a:cs typeface="Arial" panose="020B0604020202020204" pitchFamily="34" charset="0"/>
            </a:endParaRPr>
          </a:p>
          <a:p>
            <a:pPr marL="457200" lvl="1" indent="0" algn="just">
              <a:spcBef>
                <a:spcPts val="1400"/>
              </a:spcBef>
              <a:buNone/>
            </a:pPr>
            <a:r>
              <a:rPr lang="en-US" sz="1800" dirty="0">
                <a:solidFill>
                  <a:schemeClr val="accent3">
                    <a:lumMod val="25000"/>
                  </a:schemeClr>
                </a:solidFill>
                <a:latin typeface="Arial" panose="020B0604020202020204" pitchFamily="34" charset="0"/>
                <a:cs typeface="Arial" panose="020B0604020202020204" pitchFamily="34" charset="0"/>
              </a:rPr>
              <a:t>Space X advertises Falcon 9 rocket launches on its website with a cost of 62 million dollars; other providers cost upward of 165 million dollars each, much of the savings is because Space X can reuse the first stage. </a:t>
            </a:r>
            <a:endParaRPr lang="en-US" sz="1800" dirty="0">
              <a:solidFill>
                <a:schemeClr val="accent3">
                  <a:lumMod val="25000"/>
                </a:schemeClr>
              </a:solidFill>
              <a:latin typeface="Arial" panose="020B0604020202020204" pitchFamily="34" charset="0"/>
              <a:cs typeface="Arial" panose="020B0604020202020204" pitchFamily="34" charset="0"/>
            </a:endParaRPr>
          </a:p>
          <a:p>
            <a:pPr marL="457200" lvl="1" indent="0" algn="just">
              <a:spcBef>
                <a:spcPts val="1400"/>
              </a:spcBef>
              <a:buNone/>
            </a:pPr>
            <a:r>
              <a:rPr lang="en-US" sz="1800" dirty="0">
                <a:solidFill>
                  <a:schemeClr val="accent3">
                    <a:lumMod val="25000"/>
                  </a:schemeClr>
                </a:solidFill>
                <a:latin typeface="Arial" panose="020B0604020202020204" pitchFamily="34" charset="0"/>
                <a:cs typeface="Arial" panose="020B0604020202020204" pitchFamily="34" charset="0"/>
              </a:rPr>
              <a:t>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rial" panose="020B0604020202020204" pitchFamily="34" charset="0"/>
              <a:cs typeface="Arial" panose="020B0604020202020204" pitchFamily="34" charset="0"/>
            </a:endParaRPr>
          </a:p>
          <a:p>
            <a:pPr marL="0" indent="0">
              <a:spcBef>
                <a:spcPts val="1400"/>
              </a:spcBef>
              <a:buNone/>
            </a:pPr>
            <a:r>
              <a:rPr lang="en-US" sz="4800" dirty="0">
                <a:solidFill>
                  <a:schemeClr val="accent3">
                    <a:lumMod val="25000"/>
                  </a:schemeClr>
                </a:solidFill>
                <a:latin typeface="Arial" panose="020B0604020202020204" pitchFamily="34" charset="0"/>
                <a:cs typeface="Arial" panose="020B0604020202020204" pitchFamily="34" charset="0"/>
              </a:rPr>
              <a:t>  </a:t>
            </a:r>
            <a:endParaRPr lang="en-US" sz="2200" dirty="0">
              <a:solidFill>
                <a:schemeClr val="accent3">
                  <a:lumMod val="25000"/>
                </a:schemeClr>
              </a:solidFill>
              <a:latin typeface="Arial" panose="020B0604020202020204" pitchFamily="34" charset="0"/>
              <a:cs typeface="Arial" panose="020B0604020202020204" pitchFamily="34" charset="0"/>
            </a:endParaRPr>
          </a:p>
          <a:p>
            <a:pPr>
              <a:spcBef>
                <a:spcPts val="1400"/>
              </a:spcBef>
              <a:buFont typeface="Wingdings" panose="05000000000000000000" charset="0"/>
              <a:buChar char="q"/>
            </a:pPr>
            <a:r>
              <a:rPr lang="en-US" sz="1800" dirty="0">
                <a:solidFill>
                  <a:schemeClr val="accent3">
                    <a:lumMod val="25000"/>
                  </a:schemeClr>
                </a:solidFill>
                <a:latin typeface="Arial" panose="020B0604020202020204" pitchFamily="34" charset="0"/>
                <a:cs typeface="Arial" panose="020B0604020202020204" pitchFamily="34" charset="0"/>
              </a:rPr>
              <a:t>What factors determine if the rocket will land successfully?</a:t>
            </a:r>
            <a:endParaRPr lang="en-US" sz="1800" dirty="0">
              <a:solidFill>
                <a:schemeClr val="accent3">
                  <a:lumMod val="25000"/>
                </a:schemeClr>
              </a:solidFill>
              <a:latin typeface="Arial" panose="020B0604020202020204" pitchFamily="34" charset="0"/>
              <a:cs typeface="Arial" panose="020B0604020202020204" pitchFamily="34" charset="0"/>
            </a:endParaRPr>
          </a:p>
          <a:p>
            <a:pPr>
              <a:spcBef>
                <a:spcPts val="1400"/>
              </a:spcBef>
              <a:buFont typeface="Wingdings" panose="05000000000000000000" charset="0"/>
              <a:buChar char="q"/>
            </a:pPr>
            <a:r>
              <a:rPr lang="en-US" sz="1800" dirty="0">
                <a:solidFill>
                  <a:schemeClr val="accent3">
                    <a:lumMod val="25000"/>
                  </a:schemeClr>
                </a:solidFill>
                <a:latin typeface="Arial" panose="020B0604020202020204" pitchFamily="34" charset="0"/>
                <a:cs typeface="Arial" panose="020B0604020202020204" pitchFamily="34" charset="0"/>
              </a:rPr>
              <a:t>The interaction amongst various features that determine the success rate of a successful landing.</a:t>
            </a:r>
            <a:endParaRPr lang="en-US" sz="1800" dirty="0">
              <a:solidFill>
                <a:schemeClr val="accent3">
                  <a:lumMod val="25000"/>
                </a:schemeClr>
              </a:solidFill>
              <a:latin typeface="Arial" panose="020B0604020202020204" pitchFamily="34" charset="0"/>
              <a:cs typeface="Arial" panose="020B0604020202020204" pitchFamily="34" charset="0"/>
            </a:endParaRPr>
          </a:p>
          <a:p>
            <a:pPr>
              <a:spcBef>
                <a:spcPts val="1400"/>
              </a:spcBef>
              <a:buFont typeface="Wingdings" panose="05000000000000000000" charset="0"/>
              <a:buChar char="q"/>
            </a:pPr>
            <a:r>
              <a:rPr lang="en-US" sz="1800" dirty="0">
                <a:solidFill>
                  <a:schemeClr val="accent3">
                    <a:lumMod val="25000"/>
                  </a:schemeClr>
                </a:solidFill>
                <a:latin typeface="Arial" panose="020B0604020202020204" pitchFamily="34" charset="0"/>
                <a:cs typeface="Arial" panose="020B0604020202020204" pitchFamily="34" charset="0"/>
              </a:rPr>
              <a:t>What operating conditions needs to be in place to ensure a successful landing program.</a:t>
            </a:r>
            <a:endParaRPr lang="en-US" sz="1800" dirty="0">
              <a:solidFill>
                <a:schemeClr val="accent3">
                  <a:lumMod val="25000"/>
                </a:schemeClr>
              </a:solidFill>
              <a:latin typeface="Arial" panose="020B0604020202020204" pitchFamily="34" charset="0"/>
              <a:cs typeface="Arial" panose="020B0604020202020204" pitchFamily="34" charset="0"/>
            </a:endParaRPr>
          </a:p>
        </p:txBody>
      </p:sp>
      <p:sp>
        <p:nvSpPr>
          <p:cNvPr id="2" name="Rectangles 1"/>
          <p:cNvSpPr/>
          <p:nvPr/>
        </p:nvSpPr>
        <p:spPr>
          <a:xfrm>
            <a:off x="114935" y="1530350"/>
            <a:ext cx="5626735" cy="399415"/>
          </a:xfrm>
          <a:prstGeom prst="rect">
            <a:avLst/>
          </a:prstGeom>
          <a:solidFill>
            <a:srgbClr val="0A49C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spcBef>
                <a:spcPts val="1400"/>
              </a:spcBef>
            </a:pPr>
            <a:r>
              <a:rPr lang="en-US" dirty="0">
                <a:solidFill>
                  <a:schemeClr val="bg1"/>
                </a:solidFill>
                <a:latin typeface="Abadi" panose="020B0604020104020204" pitchFamily="34" charset="0"/>
                <a:sym typeface="+mn-ea"/>
              </a:rPr>
              <a:t>Background and context</a:t>
            </a:r>
            <a:endParaRPr lang="en-US" dirty="0">
              <a:solidFill>
                <a:schemeClr val="bg1"/>
              </a:solidFill>
              <a:latin typeface="Abadi" panose="020B0604020104020204" pitchFamily="34" charset="0"/>
              <a:sym typeface="+mn-ea"/>
            </a:endParaRPr>
          </a:p>
        </p:txBody>
      </p:sp>
      <p:sp>
        <p:nvSpPr>
          <p:cNvPr id="3" name="Rectangles 2"/>
          <p:cNvSpPr/>
          <p:nvPr/>
        </p:nvSpPr>
        <p:spPr>
          <a:xfrm>
            <a:off x="114935" y="3910330"/>
            <a:ext cx="5626735" cy="399415"/>
          </a:xfrm>
          <a:prstGeom prst="rect">
            <a:avLst/>
          </a:prstGeom>
          <a:solidFill>
            <a:srgbClr val="0A49CC"/>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spcBef>
                <a:spcPts val="1400"/>
              </a:spcBef>
              <a:buClrTx/>
              <a:buSzTx/>
              <a:buFontTx/>
            </a:pPr>
            <a:r>
              <a:rPr lang="en-US" dirty="0">
                <a:solidFill>
                  <a:schemeClr val="bg1"/>
                </a:solidFill>
                <a:latin typeface="Abadi" panose="020B0604020104020204" pitchFamily="34" charset="0"/>
                <a:sym typeface="+mn-ea"/>
              </a:rPr>
              <a:t>Questions of interest</a:t>
            </a:r>
            <a:endParaRPr lang="en-US" dirty="0">
              <a:solidFill>
                <a:schemeClr val="bg1"/>
              </a:solidFill>
              <a:latin typeface="Abadi" panose="020B0604020104020204" pitchFamily="34"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marL="0" indent="0">
              <a:spcBef>
                <a:spcPts val="1400"/>
              </a:spcBef>
              <a:buNone/>
            </a:pPr>
            <a:r>
              <a:rPr lang="en-US" sz="1700" dirty="0">
                <a:latin typeface="Arial" panose="020B0604020202020204" pitchFamily="34" charset="0"/>
                <a:cs typeface="Arial" panose="020B0604020202020204" pitchFamily="34" charset="0"/>
              </a:rPr>
              <a:t>We determined the booster that have carried the maximum payload using a subquery in the </a:t>
            </a:r>
            <a:r>
              <a:rPr lang="en-US" sz="1700" b="1" dirty="0">
                <a:latin typeface="Arial" panose="020B0604020202020204" pitchFamily="34" charset="0"/>
                <a:cs typeface="Arial" panose="020B0604020202020204" pitchFamily="34" charset="0"/>
              </a:rPr>
              <a:t>WHERE</a:t>
            </a:r>
            <a:r>
              <a:rPr lang="en-US" sz="1700" dirty="0">
                <a:latin typeface="Arial" panose="020B0604020202020204" pitchFamily="34" charset="0"/>
                <a:cs typeface="Arial" panose="020B0604020202020204" pitchFamily="34" charset="0"/>
              </a:rPr>
              <a:t> clause and the </a:t>
            </a:r>
            <a:r>
              <a:rPr lang="en-US" sz="1700" b="1" dirty="0">
                <a:latin typeface="Arial" panose="020B0604020202020204" pitchFamily="34" charset="0"/>
                <a:cs typeface="Arial" panose="020B0604020202020204" pitchFamily="34" charset="0"/>
              </a:rPr>
              <a:t>MAX() </a:t>
            </a:r>
            <a:r>
              <a:rPr lang="en-US" sz="1700" dirty="0">
                <a:latin typeface="Arial" panose="020B0604020202020204" pitchFamily="34" charset="0"/>
                <a:cs typeface="Arial" panose="020B0604020202020204" pitchFamily="34" charset="0"/>
              </a:rPr>
              <a:t>function.</a:t>
            </a:r>
            <a:endParaRPr lang="en-US" sz="17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We used a combinations of the </a:t>
            </a:r>
            <a:r>
              <a:rPr lang="en-US" sz="2200" b="1" dirty="0">
                <a:solidFill>
                  <a:schemeClr val="accent3">
                    <a:lumMod val="25000"/>
                  </a:schemeClr>
                </a:solidFill>
                <a:latin typeface="Arial" panose="020B0604020202020204" pitchFamily="34" charset="0"/>
                <a:cs typeface="Arial" panose="020B0604020202020204" pitchFamily="34" charset="0"/>
              </a:rPr>
              <a:t>WHERE</a:t>
            </a:r>
            <a:r>
              <a:rPr lang="en-US" sz="2200" dirty="0">
                <a:solidFill>
                  <a:schemeClr val="accent3">
                    <a:lumMod val="25000"/>
                  </a:schemeClr>
                </a:solidFill>
                <a:latin typeface="Arial" panose="020B0604020202020204" pitchFamily="34" charset="0"/>
                <a:cs typeface="Arial" panose="020B0604020202020204" pitchFamily="34" charset="0"/>
              </a:rPr>
              <a:t> clause, </a:t>
            </a:r>
            <a:r>
              <a:rPr lang="en-US" sz="2200" b="1" dirty="0">
                <a:solidFill>
                  <a:schemeClr val="accent3">
                    <a:lumMod val="25000"/>
                  </a:schemeClr>
                </a:solidFill>
                <a:latin typeface="Arial" panose="020B0604020202020204" pitchFamily="34" charset="0"/>
                <a:cs typeface="Arial" panose="020B0604020202020204" pitchFamily="34" charset="0"/>
              </a:rPr>
              <a:t>LIKE</a:t>
            </a:r>
            <a:r>
              <a:rPr lang="en-US" sz="2200" dirty="0">
                <a:solidFill>
                  <a:schemeClr val="accent3">
                    <a:lumMod val="25000"/>
                  </a:schemeClr>
                </a:solidFill>
                <a:latin typeface="Arial" panose="020B0604020202020204" pitchFamily="34" charset="0"/>
                <a:cs typeface="Arial" panose="020B0604020202020204" pitchFamily="34" charset="0"/>
              </a:rPr>
              <a:t>, </a:t>
            </a:r>
            <a:r>
              <a:rPr lang="en-US" sz="2200" b="1" dirty="0">
                <a:solidFill>
                  <a:schemeClr val="accent3">
                    <a:lumMod val="25000"/>
                  </a:schemeClr>
                </a:solidFill>
                <a:latin typeface="Arial" panose="020B0604020202020204" pitchFamily="34" charset="0"/>
                <a:cs typeface="Arial" panose="020B0604020202020204" pitchFamily="34" charset="0"/>
              </a:rPr>
              <a:t>AND</a:t>
            </a:r>
            <a:r>
              <a:rPr lang="en-US" sz="2200" dirty="0">
                <a:solidFill>
                  <a:schemeClr val="accent3">
                    <a:lumMod val="25000"/>
                  </a:schemeClr>
                </a:solidFill>
                <a:latin typeface="Arial" panose="020B0604020202020204" pitchFamily="34" charset="0"/>
                <a:cs typeface="Arial" panose="020B0604020202020204" pitchFamily="34" charset="0"/>
              </a:rPr>
              <a:t>, and </a:t>
            </a:r>
            <a:r>
              <a:rPr lang="en-US" sz="2200" b="1" dirty="0">
                <a:solidFill>
                  <a:schemeClr val="accent3">
                    <a:lumMod val="25000"/>
                  </a:schemeClr>
                </a:solidFill>
                <a:latin typeface="Arial" panose="020B0604020202020204" pitchFamily="34" charset="0"/>
                <a:cs typeface="Arial" panose="020B0604020202020204" pitchFamily="34" charset="0"/>
              </a:rPr>
              <a:t>BETWEEN</a:t>
            </a:r>
            <a:r>
              <a:rPr lang="en-US" sz="2200" dirty="0">
                <a:solidFill>
                  <a:schemeClr val="accent3">
                    <a:lumMod val="25000"/>
                  </a:schemeClr>
                </a:solidFill>
                <a:latin typeface="Arial" panose="020B0604020202020204" pitchFamily="34" charset="0"/>
                <a:cs typeface="Arial" panose="020B0604020202020204" pitchFamily="34" charset="0"/>
              </a:rPr>
              <a:t> conditions to filter for failed landing outcomes in drone ship, their booster versions, and launch site names for year 2015</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2023304" y="3075335"/>
            <a:ext cx="7239000" cy="25812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rial" panose="020B0604020202020204" pitchFamily="34" charset="0"/>
                <a:cs typeface="Arial" panose="020B0604020202020204" pitchFamily="34" charset="0"/>
              </a:rPr>
              <a:t>We selected Landing outcomes and the </a:t>
            </a:r>
            <a:r>
              <a:rPr lang="en-US" sz="2000" b="1" dirty="0">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of landing outcomes from the data and used the </a:t>
            </a:r>
            <a:r>
              <a:rPr lang="en-US" sz="2000" b="1" dirty="0">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clause to filter for landing outcomes </a:t>
            </a:r>
            <a:r>
              <a:rPr lang="en-US" sz="2000" b="1" dirty="0">
                <a:latin typeface="Arial" panose="020B0604020202020204" pitchFamily="34" charset="0"/>
                <a:cs typeface="Arial" panose="020B0604020202020204" pitchFamily="34" charset="0"/>
              </a:rPr>
              <a:t>BETWEEN</a:t>
            </a:r>
            <a:r>
              <a:rPr lang="en-US" sz="2000" dirty="0">
                <a:latin typeface="Arial" panose="020B0604020202020204" pitchFamily="34" charset="0"/>
                <a:cs typeface="Arial" panose="020B0604020202020204" pitchFamily="34" charset="0"/>
              </a:rPr>
              <a:t> 2010-06-04 to 2010-03-20.</a:t>
            </a:r>
            <a:endParaRPr lang="en-US" sz="2000" dirty="0">
              <a:latin typeface="Arial" panose="020B0604020202020204" pitchFamily="34" charset="0"/>
              <a:cs typeface="Arial" panose="020B0604020202020204" pitchFamily="34" charset="0"/>
            </a:endParaRPr>
          </a:p>
          <a:p>
            <a:pPr>
              <a:spcBef>
                <a:spcPts val="1400"/>
              </a:spcBef>
            </a:pPr>
            <a:r>
              <a:rPr lang="en-US" sz="2000" dirty="0">
                <a:latin typeface="Arial" panose="020B0604020202020204" pitchFamily="34" charset="0"/>
                <a:cs typeface="Arial" panose="020B0604020202020204" pitchFamily="34" charset="0"/>
              </a:rPr>
              <a:t>We applied the </a:t>
            </a:r>
            <a:r>
              <a:rPr lang="en-US" sz="2000" b="1" dirty="0">
                <a:latin typeface="Arial" panose="020B0604020202020204" pitchFamily="34" charset="0"/>
                <a:cs typeface="Arial" panose="020B0604020202020204" pitchFamily="34" charset="0"/>
              </a:rPr>
              <a:t>GROUP BY </a:t>
            </a:r>
            <a:r>
              <a:rPr lang="en-US" sz="2000" dirty="0">
                <a:latin typeface="Arial" panose="020B0604020202020204" pitchFamily="34" charset="0"/>
                <a:cs typeface="Arial" panose="020B0604020202020204" pitchFamily="34" charset="0"/>
              </a:rPr>
              <a:t>clause to group the landing outcomes and the </a:t>
            </a:r>
            <a:r>
              <a:rPr lang="en-US" sz="2000" b="1" dirty="0">
                <a:latin typeface="Arial" panose="020B0604020202020204" pitchFamily="34" charset="0"/>
                <a:cs typeface="Arial" panose="020B0604020202020204" pitchFamily="34" charset="0"/>
              </a:rPr>
              <a:t>ORDER BY </a:t>
            </a:r>
            <a:r>
              <a:rPr lang="en-US" sz="2000" dirty="0">
                <a:latin typeface="Arial" panose="020B0604020202020204" pitchFamily="34" charset="0"/>
                <a:cs typeface="Arial" panose="020B0604020202020204" pitchFamily="34" charset="0"/>
              </a:rPr>
              <a:t>clause to order the grouped landing outcome in descending order.</a:t>
            </a:r>
            <a:endParaRPr lang="en-US" sz="2000" dirty="0">
              <a:latin typeface="Arial" panose="020B0604020202020204" pitchFamily="34" charset="0"/>
              <a:cs typeface="Arial" panose="020B0604020202020204" pitchFamily="34" charset="0"/>
            </a:endParaRPr>
          </a:p>
          <a:p>
            <a:pPr>
              <a:spcBef>
                <a:spcPts val="1400"/>
              </a:spcBef>
            </a:pP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1"/>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marL="0" indent="0">
              <a:spcBef>
                <a:spcPts val="1400"/>
              </a:spcBef>
              <a:buNone/>
            </a:pPr>
            <a:r>
              <a:rPr lang="en-US" sz="2200" dirty="0">
                <a:latin typeface="Arial" panose="020B0604020202020204" pitchFamily="34" charset="0"/>
                <a:cs typeface="Arial" panose="020B0604020202020204" pitchFamily="34" charset="0"/>
              </a:rPr>
              <a:t>The decision tree classifier is the model with the highest classification accuracy</a:t>
            </a:r>
            <a:endParaRPr lang="en-US" sz="2200" dirty="0">
              <a:latin typeface="Arial" panose="020B0604020202020204" pitchFamily="34" charset="0"/>
              <a:cs typeface="Arial" panose="020B0604020202020204" pitchFamily="34" charset="0"/>
            </a:endParaRPr>
          </a:p>
          <a:p>
            <a:pPr>
              <a:spcBef>
                <a:spcPts val="1400"/>
              </a:spcBef>
            </a:pPr>
            <a:endParaRPr lang="en-US" sz="18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1"/>
          <a:stretch>
            <a:fillRect/>
          </a:stretch>
        </p:blipFill>
        <p:spPr>
          <a:xfrm>
            <a:off x="6561574" y="1880339"/>
            <a:ext cx="4281910" cy="309732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We can conclude that:</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larger the flight amount at a launch site, the greater the success rate at a launch site.</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latin typeface="Arial" panose="020B0604020202020204" pitchFamily="34" charset="0"/>
                <a:cs typeface="Arial" panose="020B0604020202020204" pitchFamily="34" charset="0"/>
              </a:rPr>
              <a:t>Launch success rate started to increase in 2013 till 2020.</a:t>
            </a:r>
            <a:endParaRPr lang="en-US" sz="2200" dirty="0">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Orbits </a:t>
            </a:r>
            <a:r>
              <a:rPr lang="en-US" sz="2200" dirty="0">
                <a:latin typeface="Arial" panose="020B0604020202020204" pitchFamily="34" charset="0"/>
                <a:cs typeface="Arial" panose="020B0604020202020204" pitchFamily="34" charset="0"/>
              </a:rPr>
              <a:t>ES-L1, GEO, HEO, SSO, VLEO had the most success rate.</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KSC LC-39A had the most successful launches of any sites.</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Decision tree classifier is the best machine learning algorithm for this task.</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rial" panose="020B0604020202020204" pitchFamily="34" charset="0"/>
                <a:cs typeface="Arial" panose="020B0604020202020204" pitchFamily="34" charset="0"/>
              </a:rPr>
              <a:t>Executive Summary</a:t>
            </a:r>
            <a:endParaRPr lang="en-US" sz="8800" dirty="0">
              <a:solidFill>
                <a:srgbClr val="0B49CB"/>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Data collection methodology:</a:t>
            </a:r>
            <a:endParaRPr lang="en-US" sz="8800" dirty="0">
              <a:solidFill>
                <a:schemeClr val="accent3">
                  <a:lumMod val="25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a:solidFill>
                  <a:schemeClr val="bg2">
                    <a:lumMod val="50000"/>
                  </a:schemeClr>
                </a:solidFill>
                <a:latin typeface="Arial" panose="020B0604020202020204" pitchFamily="34" charset="0"/>
                <a:cs typeface="Arial" panose="020B0604020202020204" pitchFamily="34" charset="0"/>
              </a:rPr>
              <a:t>Data was collected using SpaceX API and web scraping from Wikipedia. </a:t>
            </a:r>
            <a:endParaRPr lang="en-US" sz="76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data wrangling</a:t>
            </a:r>
            <a:endParaRPr lang="en-US" sz="8800" dirty="0">
              <a:solidFill>
                <a:schemeClr val="accent3">
                  <a:lumMod val="25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a:solidFill>
                  <a:schemeClr val="bg2">
                    <a:lumMod val="50000"/>
                  </a:schemeClr>
                </a:solidFill>
                <a:latin typeface="Arial" panose="020B0604020202020204" pitchFamily="34" charset="0"/>
                <a:cs typeface="Arial" panose="020B0604020202020204" pitchFamily="34" charset="0"/>
              </a:rPr>
              <a:t>One-hot encoding was applied to categorical features</a:t>
            </a:r>
            <a:endParaRPr lang="en-US" sz="76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exploratory data analysis (EDA) using visualization and SQL</a:t>
            </a: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interactive visual analytics using Folium and Plotly Dash</a:t>
            </a: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predictive analysis using classification models</a:t>
            </a:r>
            <a:endParaRPr lang="en-US" sz="8800" dirty="0">
              <a:solidFill>
                <a:schemeClr val="accent3">
                  <a:lumMod val="25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a:solidFill>
                  <a:schemeClr val="bg2">
                    <a:lumMod val="50000"/>
                  </a:schemeClr>
                </a:solidFill>
                <a:latin typeface="Arial" panose="020B0604020202020204" pitchFamily="34" charset="0"/>
                <a:cs typeface="Arial" panose="020B0604020202020204" pitchFamily="34" charset="0"/>
              </a:rPr>
              <a:t>How to build, tune, evaluate classification models</a:t>
            </a:r>
            <a:endParaRPr lang="en-US" sz="76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marL="0" indent="0" algn="just">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The data was collected using various methods</a:t>
            </a:r>
            <a:endParaRPr lang="en-US" sz="2200" dirty="0">
              <a:solidFill>
                <a:schemeClr val="accent3">
                  <a:lumMod val="25000"/>
                </a:schemeClr>
              </a:solidFill>
              <a:latin typeface="Arial" panose="020B0604020202020204" pitchFamily="34" charset="0"/>
              <a:cs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cs typeface="Arial" panose="020B0604020202020204" pitchFamily="34" charset="0"/>
              </a:rPr>
              <a:t>Data collection was done using get request to the SpaceX API.</a:t>
            </a:r>
            <a:endParaRPr lang="en-US" sz="1900" dirty="0">
              <a:solidFill>
                <a:schemeClr val="accent3">
                  <a:lumMod val="25000"/>
                </a:schemeClr>
              </a:solidFill>
              <a:latin typeface="Arial" panose="020B0604020202020204" pitchFamily="34" charset="0"/>
              <a:cs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cs typeface="Arial" panose="020B0604020202020204" pitchFamily="34" charset="0"/>
              </a:rPr>
              <a:t>Next, we decoded the response content as a Json using .json() function call and turn it into a pandas </a:t>
            </a:r>
            <a:r>
              <a:rPr lang="en-US" sz="1900" dirty="0" err="1">
                <a:solidFill>
                  <a:schemeClr val="accent3">
                    <a:lumMod val="25000"/>
                  </a:schemeClr>
                </a:solidFill>
                <a:latin typeface="Arial" panose="020B0604020202020204" pitchFamily="34" charset="0"/>
                <a:cs typeface="Arial" panose="020B0604020202020204" pitchFamily="34" charset="0"/>
              </a:rPr>
              <a:t>dataframe</a:t>
            </a:r>
            <a:r>
              <a:rPr lang="en-US" sz="1900" dirty="0">
                <a:solidFill>
                  <a:schemeClr val="accent3">
                    <a:lumMod val="25000"/>
                  </a:schemeClr>
                </a:solidFill>
                <a:latin typeface="Arial" panose="020B0604020202020204" pitchFamily="34" charset="0"/>
                <a:cs typeface="Arial" panose="020B0604020202020204" pitchFamily="34" charset="0"/>
              </a:rPr>
              <a:t> using .</a:t>
            </a:r>
            <a:r>
              <a:rPr lang="en-US" sz="1900" dirty="0" err="1">
                <a:solidFill>
                  <a:schemeClr val="accent3">
                    <a:lumMod val="25000"/>
                  </a:schemeClr>
                </a:solidFill>
                <a:latin typeface="Arial" panose="020B0604020202020204" pitchFamily="34" charset="0"/>
                <a:cs typeface="Arial" panose="020B0604020202020204" pitchFamily="34" charset="0"/>
              </a:rPr>
              <a:t>json_normalize</a:t>
            </a:r>
            <a:r>
              <a:rPr lang="en-US" sz="1900" dirty="0">
                <a:solidFill>
                  <a:schemeClr val="accent3">
                    <a:lumMod val="25000"/>
                  </a:schemeClr>
                </a:solidFill>
                <a:latin typeface="Arial" panose="020B0604020202020204" pitchFamily="34" charset="0"/>
                <a:cs typeface="Arial" panose="020B0604020202020204" pitchFamily="34" charset="0"/>
              </a:rPr>
              <a:t>().</a:t>
            </a:r>
            <a:endParaRPr lang="en-US" sz="1900" dirty="0">
              <a:solidFill>
                <a:schemeClr val="accent3">
                  <a:lumMod val="25000"/>
                </a:schemeClr>
              </a:solidFill>
              <a:latin typeface="Arial" panose="020B0604020202020204" pitchFamily="34" charset="0"/>
              <a:cs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cs typeface="Arial" panose="020B0604020202020204" pitchFamily="34" charset="0"/>
              </a:rPr>
              <a:t>We then cleaned the data, checked for missing values and fill in missing values where necessary.</a:t>
            </a:r>
            <a:endParaRPr lang="en-US" sz="1900" dirty="0">
              <a:solidFill>
                <a:schemeClr val="accent3">
                  <a:lumMod val="25000"/>
                </a:schemeClr>
              </a:solidFill>
              <a:latin typeface="Arial" panose="020B0604020202020204" pitchFamily="34" charset="0"/>
              <a:cs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cs typeface="Arial" panose="020B0604020202020204" pitchFamily="34" charset="0"/>
              </a:rPr>
              <a:t>In addition, we performed web scraping from Wikipedia for Falcon 9 launch records with BeautifulSoup. </a:t>
            </a:r>
            <a:endParaRPr lang="en-US" sz="1900" dirty="0">
              <a:solidFill>
                <a:schemeClr val="accent3">
                  <a:lumMod val="25000"/>
                </a:schemeClr>
              </a:solidFill>
              <a:latin typeface="Arial" panose="020B0604020202020204" pitchFamily="34" charset="0"/>
              <a:cs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cs typeface="Arial" panose="020B0604020202020204" pitchFamily="34" charset="0"/>
              </a:rPr>
              <a:t>The objective was to extract the launch records as HTML table, parse the table and convert it to a pandas </a:t>
            </a:r>
            <a:r>
              <a:rPr lang="en-US" sz="1900" dirty="0" err="1">
                <a:solidFill>
                  <a:schemeClr val="accent3">
                    <a:lumMod val="25000"/>
                  </a:schemeClr>
                </a:solidFill>
                <a:latin typeface="Arial" panose="020B0604020202020204" pitchFamily="34" charset="0"/>
                <a:cs typeface="Arial" panose="020B0604020202020204" pitchFamily="34" charset="0"/>
              </a:rPr>
              <a:t>dataframe</a:t>
            </a:r>
            <a:r>
              <a:rPr lang="en-US" sz="1900" dirty="0">
                <a:solidFill>
                  <a:schemeClr val="accent3">
                    <a:lumMod val="25000"/>
                  </a:schemeClr>
                </a:solidFill>
                <a:latin typeface="Arial" panose="020B0604020202020204" pitchFamily="34" charset="0"/>
                <a:cs typeface="Arial" panose="020B0604020202020204" pitchFamily="34" charset="0"/>
              </a:rPr>
              <a:t> for future analysis.</a:t>
            </a:r>
            <a:endParaRPr lang="en-US" sz="19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endParaRPr lang="en-US" sz="1800" dirty="0">
              <a:solidFill>
                <a:schemeClr val="accent3">
                  <a:lumMod val="25000"/>
                </a:schemeClr>
              </a:solidFill>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20000"/>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the notebook is </a:t>
            </a:r>
            <a:r>
              <a:rPr lang="en-US" sz="2200" dirty="0">
                <a:solidFill>
                  <a:srgbClr val="1C7DDB"/>
                </a:solidFill>
                <a:latin typeface="Arial" panose="020B0604020202020204" pitchFamily="34" charset="0"/>
                <a:cs typeface="Arial" panose="020B0604020202020204" pitchFamily="34" charset="0"/>
              </a:rPr>
              <a:t>https://github.com/Victoria-D-Rose/Coursera-IBM_Data_Science_Professional_Certification/10.Applied_Data_Science_Capstone/Week 1 Introduction/Data Collection Api .ipynb.</a:t>
            </a:r>
            <a:endParaRPr lang="en-US" sz="2200" dirty="0">
              <a:solidFill>
                <a:schemeClr val="accent3">
                  <a:lumMod val="25000"/>
                </a:schemeClr>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1"/>
          <a:stretch>
            <a:fillRect/>
          </a:stretch>
        </p:blipFill>
        <p:spPr>
          <a:xfrm>
            <a:off x="6518511" y="1499088"/>
            <a:ext cx="4861273" cy="45270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applied web scrapping to webscrap Falcon 9 launch records with BeautifulSoup </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parsed the table and converted it into a pandas dataframe.</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the notebook is </a:t>
            </a:r>
            <a:r>
              <a:rPr lang="en-US" sz="2200" dirty="0">
                <a:solidFill>
                  <a:srgbClr val="1C7DDB"/>
                </a:solidFill>
                <a:latin typeface="Arial" panose="020B0604020202020204" pitchFamily="34" charset="0"/>
                <a:cs typeface="Arial" panose="020B0604020202020204" pitchFamily="34" charset="0"/>
              </a:rPr>
              <a:t>https://github.com/Victoria-D-Rose/Coursera-IBM_Data_Science_Professional_Certification/10.Applied_Data_Science_Capstone/Week 1 Introduction/Data Collection with Web Scraping.ipynb.</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1"/>
          <a:stretch>
            <a:fillRect/>
          </a:stretch>
        </p:blipFill>
        <p:spPr>
          <a:xfrm>
            <a:off x="5910262" y="1447559"/>
            <a:ext cx="4655614" cy="47788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015173"/>
            <a:ext cx="5430160" cy="4740049"/>
          </a:xfrm>
          <a:prstGeom prst="rect">
            <a:avLst/>
          </a:prstGeom>
        </p:spPr>
        <p:txBody>
          <a:bodyPr/>
          <a:lstStyle/>
          <a:p>
            <a:r>
              <a:rPr lang="en-US" sz="2200" dirty="0">
                <a:solidFill>
                  <a:schemeClr val="accent3">
                    <a:lumMod val="25000"/>
                  </a:schemeClr>
                </a:solidFill>
                <a:latin typeface="Arial" panose="020B0604020202020204" pitchFamily="34" charset="0"/>
                <a:cs typeface="Arial" panose="020B0604020202020204" pitchFamily="34" charset="0"/>
              </a:rPr>
              <a:t>We performed exploratory data analysis and determined the training labels.</a:t>
            </a:r>
            <a:endParaRPr lang="en-US" sz="2200" dirty="0">
              <a:solidFill>
                <a:schemeClr val="accent3">
                  <a:lumMod val="25000"/>
                </a:schemeClr>
              </a:solidFill>
              <a:latin typeface="Arial" panose="020B0604020202020204" pitchFamily="34" charset="0"/>
              <a:cs typeface="Arial" panose="020B0604020202020204" pitchFamily="34" charset="0"/>
            </a:endParaRPr>
          </a:p>
          <a:p>
            <a:r>
              <a:rPr lang="en-US" sz="2200" dirty="0">
                <a:solidFill>
                  <a:schemeClr val="accent3">
                    <a:lumMod val="25000"/>
                  </a:schemeClr>
                </a:solidFill>
                <a:latin typeface="Arial" panose="020B0604020202020204" pitchFamily="34" charset="0"/>
                <a:cs typeface="Arial" panose="020B0604020202020204" pitchFamily="34" charset="0"/>
              </a:rPr>
              <a:t>We calculated the number of launches at each site, and the number and occurrence of each orbits</a:t>
            </a:r>
            <a:endParaRPr lang="en-US" sz="2200" dirty="0">
              <a:solidFill>
                <a:schemeClr val="accent3">
                  <a:lumMod val="25000"/>
                </a:schemeClr>
              </a:solidFill>
              <a:latin typeface="Arial" panose="020B0604020202020204" pitchFamily="34" charset="0"/>
              <a:cs typeface="Arial" panose="020B0604020202020204" pitchFamily="34" charset="0"/>
            </a:endParaRPr>
          </a:p>
          <a:p>
            <a:r>
              <a:rPr lang="en-US" sz="2200" dirty="0">
                <a:solidFill>
                  <a:schemeClr val="accent3">
                    <a:lumMod val="25000"/>
                  </a:schemeClr>
                </a:solidFill>
                <a:latin typeface="Arial" panose="020B0604020202020204" pitchFamily="34" charset="0"/>
                <a:cs typeface="Arial" panose="020B0604020202020204" pitchFamily="34" charset="0"/>
              </a:rPr>
              <a:t>We created landing outcome label from outcome column and exported the results to csv.</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the notebook is </a:t>
            </a:r>
            <a:r>
              <a:rPr lang="en-US" sz="2200" dirty="0">
                <a:solidFill>
                  <a:srgbClr val="1C7DDB"/>
                </a:solidFill>
                <a:latin typeface="Arial" panose="020B0604020202020204" pitchFamily="34" charset="0"/>
                <a:cs typeface="Arial" panose="020B0604020202020204" pitchFamily="34" charset="0"/>
              </a:rPr>
              <a:t>https://github.com/Victoria-D-Rose/Coursera-IBM_Data_Science_Professional_Certification/10.Applied_Data_Science_Capstone/Week 1 Introduction/Data wrangling .ipynb.</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1"/>
          <a:stretch>
            <a:fillRect/>
          </a:stretch>
        </p:blipFill>
        <p:spPr>
          <a:xfrm>
            <a:off x="838201" y="1488855"/>
            <a:ext cx="5017252" cy="3986526"/>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10402</Words>
  <Application>WPS Presentation</Application>
  <PresentationFormat>Widescreen</PresentationFormat>
  <Paragraphs>347</Paragraphs>
  <Slides>45</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45</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Calibri</vt:lpstr>
      <vt:lpstr>Microsoft YaHei</vt:lpstr>
      <vt:lpstr>Arial Unicode MS</vt:lpstr>
      <vt:lpstr>Calibri</vt:lpstr>
      <vt:lpstr>Wingdings</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Victoria</cp:lastModifiedBy>
  <cp:revision>199</cp:revision>
  <dcterms:created xsi:type="dcterms:W3CDTF">2021-04-29T18:58:00Z</dcterms:created>
  <dcterms:modified xsi:type="dcterms:W3CDTF">2023-12-27T20:07:20Z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8C0EE1DE0724454AB06C1C01E63D88B3</vt:lpwstr>
  </property>
  <property fmtid="{D5CDD505-2E9C-101B-9397-08002B2CF9AE}" pid="4" name="KSOProductBuildVer">
    <vt:lpwstr>1033-11.2.0.11225</vt:lpwstr>
  </property>
</Properties>
</file>